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70" r:id="rId6"/>
    <p:sldId id="271" r:id="rId7"/>
    <p:sldId id="263" r:id="rId8"/>
    <p:sldId id="264" r:id="rId9"/>
    <p:sldId id="265" r:id="rId10"/>
    <p:sldId id="260" r:id="rId11"/>
    <p:sldId id="261" r:id="rId12"/>
    <p:sldId id="262" r:id="rId13"/>
    <p:sldId id="266" r:id="rId14"/>
    <p:sldId id="267" r:id="rId15"/>
    <p:sldId id="268" r:id="rId16"/>
    <p:sldId id="269" r:id="rId17"/>
  </p:sldIdLst>
  <p:sldSz cx="24384000" cy="13716000"/>
  <p:notesSz cx="6858000" cy="9144000"/>
  <p:embeddedFontLst>
    <p:embeddedFont>
      <p:font typeface="Helvetica Neue" panose="020B0604020202020204" charset="0"/>
      <p:regular r:id="rId19"/>
      <p:bold r:id="rId20"/>
      <p:italic r:id="rId21"/>
      <p:boldItalic r:id="rId22"/>
    </p:embeddedFont>
    <p:embeddedFont>
      <p:font typeface="Helvetica Neue Light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jFC/9AnoUk20Ik+22VX6PmgSVH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754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77A85D-A188-42FA-B254-1A44CD0B8542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756612-381E-433C-A54B-DD77831C7D8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pt-BR" sz="4000" dirty="0"/>
            <a:t>São </a:t>
          </a:r>
          <a:r>
            <a:rPr lang="pt-BR" sz="4000" b="1" dirty="0"/>
            <a:t>direções</a:t>
          </a:r>
          <a:r>
            <a:rPr lang="pt-BR" sz="4000" dirty="0"/>
            <a:t> escolhidas, desejadas, qualidade de ação contínua ao longo do tempo.</a:t>
          </a:r>
          <a:endParaRPr lang="en-US" sz="4000" dirty="0"/>
        </a:p>
      </dgm:t>
    </dgm:pt>
    <dgm:pt modelId="{0F255C73-9D8B-4EE7-8637-C29DCA05B75F}" type="parTrans" cxnId="{4EED2B6B-046F-4985-BC94-6F51D242FA3B}">
      <dgm:prSet/>
      <dgm:spPr/>
      <dgm:t>
        <a:bodyPr/>
        <a:lstStyle/>
        <a:p>
          <a:endParaRPr lang="en-US" sz="2400"/>
        </a:p>
      </dgm:t>
    </dgm:pt>
    <dgm:pt modelId="{5EFBDC6D-B605-4252-B6C4-A154FE000AEA}" type="sibTrans" cxnId="{4EED2B6B-046F-4985-BC94-6F51D242FA3B}">
      <dgm:prSet/>
      <dgm:spPr/>
      <dgm:t>
        <a:bodyPr/>
        <a:lstStyle/>
        <a:p>
          <a:endParaRPr lang="en-US" sz="2400"/>
        </a:p>
      </dgm:t>
    </dgm:pt>
    <dgm:pt modelId="{0FC5C7E0-7158-46A7-B3F0-B1C5E96165A9}">
      <dgm:prSet custT="1"/>
      <dgm:spPr/>
      <dgm:t>
        <a:bodyPr/>
        <a:lstStyle/>
        <a:p>
          <a:pPr algn="r">
            <a:lnSpc>
              <a:spcPct val="100000"/>
            </a:lnSpc>
          </a:pPr>
          <a:r>
            <a:rPr lang="pt-BR" sz="4000" dirty="0"/>
            <a:t>“Em um mundo em que você pudesse escolher um tipo de vida, o que você escolheria?” </a:t>
          </a:r>
          <a:r>
            <a:rPr lang="pt-BR" sz="2800" dirty="0"/>
            <a:t>(Wilson e </a:t>
          </a:r>
          <a:r>
            <a:rPr lang="pt-BR" sz="2800" dirty="0" err="1"/>
            <a:t>Murrell</a:t>
          </a:r>
          <a:r>
            <a:rPr lang="pt-BR" sz="2800" dirty="0"/>
            <a:t>, 2004).</a:t>
          </a:r>
          <a:endParaRPr lang="en-US" sz="4000" dirty="0"/>
        </a:p>
      </dgm:t>
    </dgm:pt>
    <dgm:pt modelId="{E1901659-EC88-4B8A-8816-D7B341800693}" type="parTrans" cxnId="{914B581E-8373-4CEE-8F38-43783F6527C5}">
      <dgm:prSet/>
      <dgm:spPr/>
      <dgm:t>
        <a:bodyPr/>
        <a:lstStyle/>
        <a:p>
          <a:endParaRPr lang="en-US" sz="2400"/>
        </a:p>
      </dgm:t>
    </dgm:pt>
    <dgm:pt modelId="{3833B2FB-68AE-4CE3-B0A0-E7D3470894CD}" type="sibTrans" cxnId="{914B581E-8373-4CEE-8F38-43783F6527C5}">
      <dgm:prSet/>
      <dgm:spPr/>
      <dgm:t>
        <a:bodyPr/>
        <a:lstStyle/>
        <a:p>
          <a:endParaRPr lang="en-US" sz="2400"/>
        </a:p>
      </dgm:t>
    </dgm:pt>
    <dgm:pt modelId="{30C3DA3F-8417-4EDF-885F-B4887B844A02}" type="pres">
      <dgm:prSet presAssocID="{8D77A85D-A188-42FA-B254-1A44CD0B8542}" presName="root" presStyleCnt="0">
        <dgm:presLayoutVars>
          <dgm:dir/>
          <dgm:resizeHandles val="exact"/>
        </dgm:presLayoutVars>
      </dgm:prSet>
      <dgm:spPr/>
    </dgm:pt>
    <dgm:pt modelId="{44DAF479-2A06-4766-AF98-EF165774A181}" type="pres">
      <dgm:prSet presAssocID="{CD756612-381E-433C-A54B-DD77831C7D89}" presName="compNode" presStyleCnt="0"/>
      <dgm:spPr/>
    </dgm:pt>
    <dgm:pt modelId="{EA9E13C5-3F27-434F-8407-AF414EEC03B5}" type="pres">
      <dgm:prSet presAssocID="{CD756612-381E-433C-A54B-DD77831C7D8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rritante"/>
        </a:ext>
      </dgm:extLst>
    </dgm:pt>
    <dgm:pt modelId="{D6B19D78-B40A-4F7A-9792-6EFA85BCDC1C}" type="pres">
      <dgm:prSet presAssocID="{CD756612-381E-433C-A54B-DD77831C7D89}" presName="spaceRect" presStyleCnt="0"/>
      <dgm:spPr/>
    </dgm:pt>
    <dgm:pt modelId="{DA9519A7-C866-4497-8EA3-F97FC1B66858}" type="pres">
      <dgm:prSet presAssocID="{CD756612-381E-433C-A54B-DD77831C7D89}" presName="textRect" presStyleLbl="revTx" presStyleIdx="0" presStyleCnt="2" custScaleX="489130">
        <dgm:presLayoutVars>
          <dgm:chMax val="1"/>
          <dgm:chPref val="1"/>
        </dgm:presLayoutVars>
      </dgm:prSet>
      <dgm:spPr/>
    </dgm:pt>
    <dgm:pt modelId="{8E77D9A3-8896-4496-BC65-1A6A8D0EBC7D}" type="pres">
      <dgm:prSet presAssocID="{5EFBDC6D-B605-4252-B6C4-A154FE000AEA}" presName="sibTrans" presStyleCnt="0"/>
      <dgm:spPr/>
    </dgm:pt>
    <dgm:pt modelId="{FFDB369C-6218-4384-BE33-C9DF41B55434}" type="pres">
      <dgm:prSet presAssocID="{0FC5C7E0-7158-46A7-B3F0-B1C5E96165A9}" presName="compNode" presStyleCnt="0"/>
      <dgm:spPr/>
    </dgm:pt>
    <dgm:pt modelId="{0A321BF2-431D-4493-9EAA-5314CDA81FB5}" type="pres">
      <dgm:prSet presAssocID="{0FC5C7E0-7158-46A7-B3F0-B1C5E96165A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ração"/>
        </a:ext>
      </dgm:extLst>
    </dgm:pt>
    <dgm:pt modelId="{73613D61-FC62-4721-B510-0F5142BD9ACE}" type="pres">
      <dgm:prSet presAssocID="{0FC5C7E0-7158-46A7-B3F0-B1C5E96165A9}" presName="spaceRect" presStyleCnt="0"/>
      <dgm:spPr/>
    </dgm:pt>
    <dgm:pt modelId="{7A2BAD4D-9293-4D3D-81D9-948530593C40}" type="pres">
      <dgm:prSet presAssocID="{0FC5C7E0-7158-46A7-B3F0-B1C5E96165A9}" presName="textRect" presStyleLbl="revTx" presStyleIdx="1" presStyleCnt="2" custScaleX="698947" custScaleY="166266">
        <dgm:presLayoutVars>
          <dgm:chMax val="1"/>
          <dgm:chPref val="1"/>
        </dgm:presLayoutVars>
      </dgm:prSet>
      <dgm:spPr/>
    </dgm:pt>
  </dgm:ptLst>
  <dgm:cxnLst>
    <dgm:cxn modelId="{914B581E-8373-4CEE-8F38-43783F6527C5}" srcId="{8D77A85D-A188-42FA-B254-1A44CD0B8542}" destId="{0FC5C7E0-7158-46A7-B3F0-B1C5E96165A9}" srcOrd="1" destOrd="0" parTransId="{E1901659-EC88-4B8A-8816-D7B341800693}" sibTransId="{3833B2FB-68AE-4CE3-B0A0-E7D3470894CD}"/>
    <dgm:cxn modelId="{4EED2B6B-046F-4985-BC94-6F51D242FA3B}" srcId="{8D77A85D-A188-42FA-B254-1A44CD0B8542}" destId="{CD756612-381E-433C-A54B-DD77831C7D89}" srcOrd="0" destOrd="0" parTransId="{0F255C73-9D8B-4EE7-8637-C29DCA05B75F}" sibTransId="{5EFBDC6D-B605-4252-B6C4-A154FE000AEA}"/>
    <dgm:cxn modelId="{85729D7A-730E-4DE1-A5DB-8A95D03BC331}" type="presOf" srcId="{CD756612-381E-433C-A54B-DD77831C7D89}" destId="{DA9519A7-C866-4497-8EA3-F97FC1B66858}" srcOrd="0" destOrd="0" presId="urn:microsoft.com/office/officeart/2018/2/layout/IconLabelList"/>
    <dgm:cxn modelId="{344AAA7D-A743-4B7C-B163-05388DB14C44}" type="presOf" srcId="{8D77A85D-A188-42FA-B254-1A44CD0B8542}" destId="{30C3DA3F-8417-4EDF-885F-B4887B844A02}" srcOrd="0" destOrd="0" presId="urn:microsoft.com/office/officeart/2018/2/layout/IconLabelList"/>
    <dgm:cxn modelId="{911EC3F6-6B23-4083-89A8-7FDC38FBA332}" type="presOf" srcId="{0FC5C7E0-7158-46A7-B3F0-B1C5E96165A9}" destId="{7A2BAD4D-9293-4D3D-81D9-948530593C40}" srcOrd="0" destOrd="0" presId="urn:microsoft.com/office/officeart/2018/2/layout/IconLabelList"/>
    <dgm:cxn modelId="{95D19FC9-A2CF-4BA7-85FE-0A94F33B0036}" type="presParOf" srcId="{30C3DA3F-8417-4EDF-885F-B4887B844A02}" destId="{44DAF479-2A06-4766-AF98-EF165774A181}" srcOrd="0" destOrd="0" presId="urn:microsoft.com/office/officeart/2018/2/layout/IconLabelList"/>
    <dgm:cxn modelId="{10FB1053-83A8-4ABE-A663-D079D7D43800}" type="presParOf" srcId="{44DAF479-2A06-4766-AF98-EF165774A181}" destId="{EA9E13C5-3F27-434F-8407-AF414EEC03B5}" srcOrd="0" destOrd="0" presId="urn:microsoft.com/office/officeart/2018/2/layout/IconLabelList"/>
    <dgm:cxn modelId="{2D27761B-3085-43D1-A7FE-EB4042DF8578}" type="presParOf" srcId="{44DAF479-2A06-4766-AF98-EF165774A181}" destId="{D6B19D78-B40A-4F7A-9792-6EFA85BCDC1C}" srcOrd="1" destOrd="0" presId="urn:microsoft.com/office/officeart/2018/2/layout/IconLabelList"/>
    <dgm:cxn modelId="{60A38E85-797B-477A-985B-95F45AF1724E}" type="presParOf" srcId="{44DAF479-2A06-4766-AF98-EF165774A181}" destId="{DA9519A7-C866-4497-8EA3-F97FC1B66858}" srcOrd="2" destOrd="0" presId="urn:microsoft.com/office/officeart/2018/2/layout/IconLabelList"/>
    <dgm:cxn modelId="{F941EAC2-43A9-40EA-96FB-2D111568C401}" type="presParOf" srcId="{30C3DA3F-8417-4EDF-885F-B4887B844A02}" destId="{8E77D9A3-8896-4496-BC65-1A6A8D0EBC7D}" srcOrd="1" destOrd="0" presId="urn:microsoft.com/office/officeart/2018/2/layout/IconLabelList"/>
    <dgm:cxn modelId="{AC612023-8C1A-4157-B06F-16AB5260923C}" type="presParOf" srcId="{30C3DA3F-8417-4EDF-885F-B4887B844A02}" destId="{FFDB369C-6218-4384-BE33-C9DF41B55434}" srcOrd="2" destOrd="0" presId="urn:microsoft.com/office/officeart/2018/2/layout/IconLabelList"/>
    <dgm:cxn modelId="{61091353-167F-4B6A-A797-A6EAAC1CE08B}" type="presParOf" srcId="{FFDB369C-6218-4384-BE33-C9DF41B55434}" destId="{0A321BF2-431D-4493-9EAA-5314CDA81FB5}" srcOrd="0" destOrd="0" presId="urn:microsoft.com/office/officeart/2018/2/layout/IconLabelList"/>
    <dgm:cxn modelId="{63D7EF8B-3A2A-44D7-961A-0FB893DE206D}" type="presParOf" srcId="{FFDB369C-6218-4384-BE33-C9DF41B55434}" destId="{73613D61-FC62-4721-B510-0F5142BD9ACE}" srcOrd="1" destOrd="0" presId="urn:microsoft.com/office/officeart/2018/2/layout/IconLabelList"/>
    <dgm:cxn modelId="{9FF39842-5A0E-454F-80E3-BA20BB23870D}" type="presParOf" srcId="{FFDB369C-6218-4384-BE33-C9DF41B55434}" destId="{7A2BAD4D-9293-4D3D-81D9-948530593C4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9E13C5-3F27-434F-8407-AF414EEC03B5}">
      <dsp:nvSpPr>
        <dsp:cNvPr id="0" name=""/>
        <dsp:cNvSpPr/>
      </dsp:nvSpPr>
      <dsp:spPr>
        <a:xfrm>
          <a:off x="9639253" y="139255"/>
          <a:ext cx="1306125" cy="1306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9519A7-C866-4497-8EA3-F97FC1B66858}">
      <dsp:nvSpPr>
        <dsp:cNvPr id="0" name=""/>
        <dsp:cNvSpPr/>
      </dsp:nvSpPr>
      <dsp:spPr>
        <a:xfrm>
          <a:off x="3193816" y="1821598"/>
          <a:ext cx="14196998" cy="8156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000" kern="1200" dirty="0"/>
            <a:t>São </a:t>
          </a:r>
          <a:r>
            <a:rPr lang="pt-BR" sz="4000" b="1" kern="1200" dirty="0"/>
            <a:t>direções</a:t>
          </a:r>
          <a:r>
            <a:rPr lang="pt-BR" sz="4000" kern="1200" dirty="0"/>
            <a:t> escolhidas, desejadas, qualidade de ação contínua ao longo do tempo.</a:t>
          </a:r>
          <a:endParaRPr lang="en-US" sz="4000" kern="1200" dirty="0"/>
        </a:p>
      </dsp:txBody>
      <dsp:txXfrm>
        <a:off x="3193816" y="1821598"/>
        <a:ext cx="14196998" cy="815619"/>
      </dsp:txXfrm>
    </dsp:sp>
    <dsp:sp modelId="{0A321BF2-431D-4493-9EAA-5314CDA81FB5}">
      <dsp:nvSpPr>
        <dsp:cNvPr id="0" name=""/>
        <dsp:cNvSpPr/>
      </dsp:nvSpPr>
      <dsp:spPr>
        <a:xfrm>
          <a:off x="9639253" y="3362842"/>
          <a:ext cx="1306125" cy="1306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2BAD4D-9293-4D3D-81D9-948530593C40}">
      <dsp:nvSpPr>
        <dsp:cNvPr id="0" name=""/>
        <dsp:cNvSpPr/>
      </dsp:nvSpPr>
      <dsp:spPr>
        <a:xfrm>
          <a:off x="148847" y="4774946"/>
          <a:ext cx="20286936" cy="1356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000" kern="1200" dirty="0"/>
            <a:t>“Em um mundo em que você pudesse escolher um tipo de vida, o que você escolheria?” </a:t>
          </a:r>
          <a:r>
            <a:rPr lang="pt-BR" sz="2800" kern="1200" dirty="0"/>
            <a:t>(Wilson e </a:t>
          </a:r>
          <a:r>
            <a:rPr lang="pt-BR" sz="2800" kern="1200" dirty="0" err="1"/>
            <a:t>Murrell</a:t>
          </a:r>
          <a:r>
            <a:rPr lang="pt-BR" sz="2800" kern="1200" dirty="0"/>
            <a:t>, 2004).</a:t>
          </a:r>
          <a:endParaRPr lang="en-US" sz="4000" kern="1200" dirty="0"/>
        </a:p>
      </dsp:txBody>
      <dsp:txXfrm>
        <a:off x="148847" y="4774946"/>
        <a:ext cx="20286936" cy="13560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02221f0a45_3_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g302221f0a45_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02221f0a45_3_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302221f0a45_3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02221f0a45_3_4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302221f0a45_3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2221f0a45_3_7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302221f0a45_3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02221f0a45_3_8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302221f0a45_3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f59b309180_0_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1f59b309180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f59b309180_0_7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g1f59b30918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02221f0a45_3_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g302221f0a45_3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f59b309180_0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g1f59b30918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>
          <a:extLst>
            <a:ext uri="{FF2B5EF4-FFF2-40B4-BE49-F238E27FC236}">
              <a16:creationId xmlns:a16="http://schemas.microsoft.com/office/drawing/2014/main" id="{D590BD0B-7FD5-C0DE-7FFB-E069FF61E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02221f0a45_3_52:notes">
            <a:extLst>
              <a:ext uri="{FF2B5EF4-FFF2-40B4-BE49-F238E27FC236}">
                <a16:creationId xmlns:a16="http://schemas.microsoft.com/office/drawing/2014/main" id="{7999D0AB-83B0-4253-DF76-E4EA2FBAC0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302221f0a45_3_52:notes">
            <a:extLst>
              <a:ext uri="{FF2B5EF4-FFF2-40B4-BE49-F238E27FC236}">
                <a16:creationId xmlns:a16="http://schemas.microsoft.com/office/drawing/2014/main" id="{47DAB6A6-4737-3594-3674-FBB0E92FBD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2555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>
          <a:extLst>
            <a:ext uri="{FF2B5EF4-FFF2-40B4-BE49-F238E27FC236}">
              <a16:creationId xmlns:a16="http://schemas.microsoft.com/office/drawing/2014/main" id="{01878A86-9A3B-51D5-70D0-A62D6B67E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02221f0a45_3_52:notes">
            <a:extLst>
              <a:ext uri="{FF2B5EF4-FFF2-40B4-BE49-F238E27FC236}">
                <a16:creationId xmlns:a16="http://schemas.microsoft.com/office/drawing/2014/main" id="{C95400FE-FFDF-7F3A-C041-4772C3D32F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302221f0a45_3_52:notes">
            <a:extLst>
              <a:ext uri="{FF2B5EF4-FFF2-40B4-BE49-F238E27FC236}">
                <a16:creationId xmlns:a16="http://schemas.microsoft.com/office/drawing/2014/main" id="{DBDA32D6-A9E9-3BB0-0A63-0A1E2D9C3A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8170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02221f0a45_3_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302221f0a45_3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02221f0a45_3_6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302221f0a45_3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02221f0a45_3_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302221f0a45_3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ês Fotos">
  <p:cSld name="Três Foto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>
            <a:spLocks noGrp="1"/>
          </p:cNvSpPr>
          <p:nvPr>
            <p:ph type="pic" idx="2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16"/>
          <p:cNvSpPr>
            <a:spLocks noGrp="1"/>
          </p:cNvSpPr>
          <p:nvPr>
            <p:ph type="pic" idx="3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16"/>
          <p:cNvSpPr>
            <a:spLocks noGrp="1"/>
          </p:cNvSpPr>
          <p:nvPr>
            <p:ph type="pic" idx="4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16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ção">
  <p:cSld name="Citação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7"/>
          <p:cNvSpPr txBox="1">
            <a:spLocks noGrp="1"/>
          </p:cNvSpPr>
          <p:nvPr>
            <p:ph type="body" idx="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i="1"/>
            </a:lvl1pPr>
            <a:lvl2pPr marL="914400" lvl="1" indent="-482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Char char="•"/>
              <a:defRPr sz="3200" i="1"/>
            </a:lvl2pPr>
            <a:lvl3pPr marL="1371600" lvl="2" indent="-482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Char char="•"/>
              <a:defRPr sz="3200" i="1"/>
            </a:lvl3pPr>
            <a:lvl4pPr marL="1828800" lvl="3" indent="-482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Char char="•"/>
              <a:defRPr sz="3200" i="1"/>
            </a:lvl4pPr>
            <a:lvl5pPr marL="2286000" lvl="4" indent="-482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Helvetica Neue"/>
              <a:buChar char="•"/>
              <a:defRPr sz="3200" i="1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7"/>
          <p:cNvSpPr txBox="1">
            <a:spLocks noGrp="1"/>
          </p:cNvSpPr>
          <p:nvPr>
            <p:ph type="body" idx="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to">
  <p:cSld name="Fot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8"/>
          <p:cNvSpPr>
            <a:spLocks noGrp="1"/>
          </p:cNvSpPr>
          <p:nvPr>
            <p:ph type="pic" idx="2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8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to - Horizontal">
  <p:cSld name="Foto - Horizontal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>
            <a:spLocks noGrp="1"/>
          </p:cNvSpPr>
          <p:nvPr>
            <p:ph type="pic" idx="2"/>
          </p:nvPr>
        </p:nvSpPr>
        <p:spPr>
          <a:xfrm>
            <a:off x="3125966" y="-393700"/>
            <a:ext cx="18135605" cy="12090400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9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body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Centro">
  <p:cSld name="Título - Centro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0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to - Vertical">
  <p:cSld name="Foto - Vertical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>
            <a:spLocks noGrp="1"/>
          </p:cNvSpPr>
          <p:nvPr>
            <p:ph type="pic" idx="2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  <a:noFill/>
          <a:ln>
            <a:noFill/>
          </a:ln>
        </p:spPr>
      </p:sp>
      <p:sp>
        <p:nvSpPr>
          <p:cNvPr id="25" name="Google Shape;25;p11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Helvetica Neue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body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Superior">
  <p:cSld name="Título - Superio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2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Marcadores">
  <p:cSld name="Título e Marcadore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3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, Marcadores e Foto">
  <p:cSld name="Título, Marcadores e Fot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4"/>
          <p:cNvSpPr>
            <a:spLocks noGrp="1"/>
          </p:cNvSpPr>
          <p:nvPr>
            <p:ph type="pic" idx="2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14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1pPr>
            <a:lvl2pPr marL="914400" lvl="1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2pPr>
            <a:lvl3pPr marL="1371600" lvl="2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3pPr>
            <a:lvl4pPr marL="1828800" lvl="3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4pPr>
            <a:lvl5pPr marL="2286000" lvl="4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rcadores">
  <p:cSld name="Marcadore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marR="0" lvl="0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9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3;g302221f0a45_3_28">
            <a:extLst>
              <a:ext uri="{FF2B5EF4-FFF2-40B4-BE49-F238E27FC236}">
                <a16:creationId xmlns:a16="http://schemas.microsoft.com/office/drawing/2014/main" id="{2B653B3B-F7C3-2448-DEAF-3F6FFDC318BB}"/>
              </a:ext>
            </a:extLst>
          </p:cNvPr>
          <p:cNvSpPr txBox="1"/>
          <p:nvPr/>
        </p:nvSpPr>
        <p:spPr>
          <a:xfrm>
            <a:off x="898074" y="4196449"/>
            <a:ext cx="22791265" cy="660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t-BR" sz="8800" dirty="0">
                <a:latin typeface="Helvetica Neue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C</a:t>
            </a:r>
            <a:r>
              <a:rPr lang="pt-BR" sz="8800" dirty="0">
                <a:effectLst/>
                <a:latin typeface="Helvetica Neue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omo Valores, </a:t>
            </a:r>
          </a:p>
          <a:p>
            <a:pPr algn="ctr"/>
            <a:r>
              <a:rPr lang="pt-BR" sz="8800" dirty="0">
                <a:effectLst/>
                <a:latin typeface="Helvetica Neue" panose="020B0604020202020204" charset="0"/>
                <a:ea typeface="Aptos" panose="020B0004020202020204" pitchFamily="34" charset="0"/>
                <a:cs typeface="Times New Roman" panose="02020603050405020304" pitchFamily="18" charset="0"/>
              </a:rPr>
              <a:t>objetivos e metas podem te ajudar nos estudos e na vida? </a:t>
            </a:r>
            <a:endParaRPr lang="pt-BR" sz="8800" dirty="0">
              <a:latin typeface="Helvetica Neue" panose="020B060402020202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02221f0a45_3_38"/>
          <p:cNvSpPr/>
          <p:nvPr/>
        </p:nvSpPr>
        <p:spPr>
          <a:xfrm>
            <a:off x="5094524" y="2665800"/>
            <a:ext cx="136344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5" name="Google Shape;95;g302221f0a45_3_38"/>
          <p:cNvSpPr txBox="1"/>
          <p:nvPr/>
        </p:nvSpPr>
        <p:spPr>
          <a:xfrm>
            <a:off x="5393875" y="2663750"/>
            <a:ext cx="13084500" cy="9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066"/>
              </a:buClr>
              <a:buSzPts val="5400"/>
              <a:buFont typeface="Avenir"/>
              <a:buNone/>
            </a:pPr>
            <a:r>
              <a:rPr lang="en-US" sz="5400" b="1" dirty="0">
                <a:solidFill>
                  <a:srgbClr val="030066"/>
                </a:solidFill>
                <a:latin typeface="Avenir"/>
                <a:ea typeface="Avenir"/>
                <a:cs typeface="Avenir"/>
                <a:sym typeface="Avenir"/>
              </a:rPr>
              <a:t>Valores</a:t>
            </a:r>
            <a:endParaRPr dirty="0"/>
          </a:p>
        </p:txBody>
      </p:sp>
      <p:graphicFrame>
        <p:nvGraphicFramePr>
          <p:cNvPr id="100" name="Google Shape;96;g302221f0a45_3_38">
            <a:extLst>
              <a:ext uri="{FF2B5EF4-FFF2-40B4-BE49-F238E27FC236}">
                <a16:creationId xmlns:a16="http://schemas.microsoft.com/office/drawing/2014/main" id="{BCBC0BBF-A72C-2789-E400-1866D758F8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1955664"/>
              </p:ext>
            </p:extLst>
          </p:nvPr>
        </p:nvGraphicFramePr>
        <p:xfrm>
          <a:off x="1807535" y="4234550"/>
          <a:ext cx="20584632" cy="6270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02221f0a45_3_46"/>
          <p:cNvSpPr/>
          <p:nvPr/>
        </p:nvSpPr>
        <p:spPr>
          <a:xfrm>
            <a:off x="5094524" y="2665800"/>
            <a:ext cx="136344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3" name="Google Shape;103;g302221f0a45_3_46"/>
          <p:cNvSpPr txBox="1"/>
          <p:nvPr/>
        </p:nvSpPr>
        <p:spPr>
          <a:xfrm>
            <a:off x="1616149" y="5305780"/>
            <a:ext cx="21435237" cy="6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800" dirty="0">
                <a:latin typeface="Helvetica Neue"/>
                <a:ea typeface="Helvetica Neue"/>
                <a:cs typeface="Helvetica Neue"/>
                <a:sym typeface="Helvetica Neue"/>
              </a:rPr>
              <a:t>Como ajudar a sistematizar esta busca?</a:t>
            </a:r>
            <a:endParaRPr sz="88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02221f0a45_3_75"/>
          <p:cNvSpPr/>
          <p:nvPr/>
        </p:nvSpPr>
        <p:spPr>
          <a:xfrm>
            <a:off x="5094524" y="2665800"/>
            <a:ext cx="136344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g302221f0a45_3_75"/>
          <p:cNvSpPr txBox="1"/>
          <p:nvPr/>
        </p:nvSpPr>
        <p:spPr>
          <a:xfrm>
            <a:off x="786809" y="5204770"/>
            <a:ext cx="22776385" cy="6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800" dirty="0">
                <a:latin typeface="Helvetica Neue"/>
                <a:ea typeface="Helvetica Neue"/>
                <a:cs typeface="Helvetica Neue"/>
                <a:sym typeface="Helvetica Neue"/>
              </a:rPr>
              <a:t>Psicólogo, quando procurar?</a:t>
            </a:r>
            <a:endParaRPr sz="88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02221f0a45_3_82"/>
          <p:cNvSpPr/>
          <p:nvPr/>
        </p:nvSpPr>
        <p:spPr>
          <a:xfrm>
            <a:off x="5094524" y="2665800"/>
            <a:ext cx="136344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8" name="Google Shape;138;g302221f0a45_3_82"/>
          <p:cNvSpPr txBox="1"/>
          <p:nvPr/>
        </p:nvSpPr>
        <p:spPr>
          <a:xfrm>
            <a:off x="2808525" y="3989625"/>
            <a:ext cx="18968400" cy="70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Psiquiatra, 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quando ir para uma consulta?</a:t>
            </a:r>
            <a:endParaRPr sz="344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7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g1f59b309180_0_11"/>
          <p:cNvPicPr preferRelativeResize="0"/>
          <p:nvPr/>
        </p:nvPicPr>
        <p:blipFill>
          <a:blip r:embed="rId4"/>
          <a:srcRect t="16662" b="16662"/>
          <a:stretch/>
        </p:blipFill>
        <p:spPr>
          <a:xfrm>
            <a:off x="2982901" y="7721977"/>
            <a:ext cx="4649272" cy="4649579"/>
          </a:xfrm>
          <a:custGeom>
            <a:avLst/>
            <a:gdLst/>
            <a:ahLst/>
            <a:cxnLst/>
            <a:rect l="l" t="t" r="r" b="b"/>
            <a:pathLst>
              <a:path w="19678" h="20595" extrusionOk="0">
                <a:moveTo>
                  <a:pt x="9840" y="0"/>
                </a:moveTo>
                <a:cubicBezTo>
                  <a:pt x="7322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8" y="0"/>
                  <a:pt x="984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4" name="Google Shape;144;g1f59b309180_0_11"/>
          <p:cNvSpPr txBox="1"/>
          <p:nvPr/>
        </p:nvSpPr>
        <p:spPr>
          <a:xfrm>
            <a:off x="9180290" y="2409347"/>
            <a:ext cx="8803500" cy="403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 Light"/>
              <a:buNone/>
            </a:pPr>
            <a:r>
              <a:rPr lang="pt-BR" sz="55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Felipe Pinheiro de Figueiredo</a:t>
            </a:r>
            <a:endParaRPr sz="4900" dirty="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 Light"/>
              <a:buNone/>
            </a:pPr>
            <a:r>
              <a:rPr lang="en-US" sz="39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Médico  </a:t>
            </a:r>
            <a:r>
              <a:rPr lang="en-US" sz="3900" dirty="0" err="1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Psiquiatra</a:t>
            </a:r>
            <a:r>
              <a:rPr lang="en-US" sz="39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-  Psiquiatria da </a:t>
            </a:r>
            <a:r>
              <a:rPr lang="en-US" sz="3900" dirty="0" err="1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Infancia</a:t>
            </a:r>
            <a:r>
              <a:rPr lang="en-US" sz="39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e </a:t>
            </a:r>
            <a:r>
              <a:rPr lang="en-US" sz="3900" dirty="0" err="1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Adolesc</a:t>
            </a:r>
            <a:r>
              <a:rPr lang="pt-BR" sz="39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ê</a:t>
            </a:r>
            <a:r>
              <a:rPr lang="en-US" sz="3900" dirty="0" err="1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ncia</a:t>
            </a:r>
            <a:endParaRPr lang="en-US" sz="3900" dirty="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 Light"/>
              <a:buNone/>
            </a:pPr>
            <a:r>
              <a:rPr lang="en-US" sz="34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CRM PR- 31918/ RQE 17215</a:t>
            </a:r>
            <a:endParaRPr sz="3400" dirty="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45" name="Google Shape;145;g1f59b309180_0_11"/>
          <p:cNvGrpSpPr/>
          <p:nvPr/>
        </p:nvGrpSpPr>
        <p:grpSpPr>
          <a:xfrm>
            <a:off x="16492996" y="3894276"/>
            <a:ext cx="6296380" cy="2224666"/>
            <a:chOff x="13926483" y="5645483"/>
            <a:chExt cx="5130634" cy="1641762"/>
          </a:xfrm>
        </p:grpSpPr>
        <p:sp>
          <p:nvSpPr>
            <p:cNvPr id="146" name="Google Shape;146;g1f59b309180_0_11"/>
            <p:cNvSpPr txBox="1"/>
            <p:nvPr/>
          </p:nvSpPr>
          <p:spPr>
            <a:xfrm>
              <a:off x="15007417" y="5842011"/>
              <a:ext cx="4049700" cy="34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400"/>
                <a:buFont typeface="Helvetica Neue Light"/>
                <a:buNone/>
              </a:pPr>
              <a:r>
                <a:rPr lang="en-US" sz="3400" b="0" i="0" u="none" strike="noStrike" cap="none" dirty="0">
                  <a:solidFill>
                    <a:srgbClr val="FFFFFF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@opsiquiatrainfantil</a:t>
              </a:r>
              <a:endParaRPr dirty="0"/>
            </a:p>
          </p:txBody>
        </p:sp>
        <p:pic>
          <p:nvPicPr>
            <p:cNvPr id="147" name="Google Shape;147;g1f59b309180_0_11" descr="Imagem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3926483" y="5645483"/>
              <a:ext cx="879924" cy="87993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g1f59b309180_0_11"/>
            <p:cNvSpPr txBox="1"/>
            <p:nvPr/>
          </p:nvSpPr>
          <p:spPr>
            <a:xfrm>
              <a:off x="15007407" y="7087820"/>
              <a:ext cx="3271800" cy="199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400"/>
                <a:buFont typeface="Helvetica Neue Light"/>
                <a:buNone/>
              </a:pPr>
              <a:endParaRPr dirty="0"/>
            </a:p>
          </p:txBody>
        </p:sp>
      </p:grpSp>
      <p:pic>
        <p:nvPicPr>
          <p:cNvPr id="2" name="Google Shape;143;g1f59b309180_0_11">
            <a:extLst>
              <a:ext uri="{FF2B5EF4-FFF2-40B4-BE49-F238E27FC236}">
                <a16:creationId xmlns:a16="http://schemas.microsoft.com/office/drawing/2014/main" id="{77833DAE-88FB-3B47-0CD7-38400A1245AE}"/>
              </a:ext>
            </a:extLst>
          </p:cNvPr>
          <p:cNvPicPr preferRelativeResize="0"/>
          <p:nvPr/>
        </p:nvPicPr>
        <p:blipFill rotWithShape="1">
          <a:blip r:embed="rId6"/>
          <a:srcRect t="16685" b="16685"/>
          <a:stretch/>
        </p:blipFill>
        <p:spPr>
          <a:xfrm>
            <a:off x="2982901" y="2070214"/>
            <a:ext cx="4649272" cy="4649579"/>
          </a:xfrm>
          <a:custGeom>
            <a:avLst/>
            <a:gdLst/>
            <a:ahLst/>
            <a:cxnLst/>
            <a:rect l="l" t="t" r="r" b="b"/>
            <a:pathLst>
              <a:path w="19678" h="20595" extrusionOk="0">
                <a:moveTo>
                  <a:pt x="9840" y="0"/>
                </a:moveTo>
                <a:cubicBezTo>
                  <a:pt x="7322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8" y="0"/>
                  <a:pt x="984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Google Shape;144;g1f59b309180_0_11">
            <a:extLst>
              <a:ext uri="{FF2B5EF4-FFF2-40B4-BE49-F238E27FC236}">
                <a16:creationId xmlns:a16="http://schemas.microsoft.com/office/drawing/2014/main" id="{35EB8D77-A223-80A0-7D9A-D881DD5657DE}"/>
              </a:ext>
            </a:extLst>
          </p:cNvPr>
          <p:cNvSpPr txBox="1"/>
          <p:nvPr/>
        </p:nvSpPr>
        <p:spPr>
          <a:xfrm>
            <a:off x="9180290" y="9137921"/>
            <a:ext cx="8803500" cy="176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 Light"/>
              <a:buNone/>
            </a:pPr>
            <a:r>
              <a:rPr lang="pt-BR" sz="55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Andressa Tripiana</a:t>
            </a:r>
            <a:endParaRPr sz="4900" dirty="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Helvetica Neue Light"/>
              <a:buNone/>
            </a:pPr>
            <a:r>
              <a:rPr lang="en-US" sz="3900" dirty="0" err="1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Psicóloga</a:t>
            </a:r>
            <a:r>
              <a:rPr lang="en-US" sz="39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 -  </a:t>
            </a:r>
            <a:r>
              <a:rPr lang="en-US" sz="3400" dirty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CRP 08/12655</a:t>
            </a:r>
            <a:endParaRPr sz="3400" dirty="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4" name="Google Shape;145;g1f59b309180_0_11">
            <a:extLst>
              <a:ext uri="{FF2B5EF4-FFF2-40B4-BE49-F238E27FC236}">
                <a16:creationId xmlns:a16="http://schemas.microsoft.com/office/drawing/2014/main" id="{CA2ABC77-8259-B10C-16F9-445DD085995D}"/>
              </a:ext>
            </a:extLst>
          </p:cNvPr>
          <p:cNvGrpSpPr/>
          <p:nvPr/>
        </p:nvGrpSpPr>
        <p:grpSpPr>
          <a:xfrm>
            <a:off x="16492996" y="6796835"/>
            <a:ext cx="6296380" cy="2289738"/>
            <a:chOff x="13926483" y="5597461"/>
            <a:chExt cx="5130634" cy="1689784"/>
          </a:xfrm>
        </p:grpSpPr>
        <p:sp>
          <p:nvSpPr>
            <p:cNvPr id="5" name="Google Shape;146;g1f59b309180_0_11">
              <a:extLst>
                <a:ext uri="{FF2B5EF4-FFF2-40B4-BE49-F238E27FC236}">
                  <a16:creationId xmlns:a16="http://schemas.microsoft.com/office/drawing/2014/main" id="{26D63950-DE73-CABA-FC91-FD8A429F959E}"/>
                </a:ext>
              </a:extLst>
            </p:cNvPr>
            <p:cNvSpPr txBox="1"/>
            <p:nvPr/>
          </p:nvSpPr>
          <p:spPr>
            <a:xfrm>
              <a:off x="15007417" y="5597461"/>
              <a:ext cx="4049700" cy="83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400"/>
                <a:buFont typeface="Helvetica Neue Light"/>
                <a:buNone/>
              </a:pPr>
              <a:r>
                <a:rPr lang="en-US" sz="3400" b="0" i="0" u="none" strike="noStrike" cap="none" dirty="0">
                  <a:solidFill>
                    <a:srgbClr val="FFFFFF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@essentia</a:t>
              </a:r>
              <a:r>
                <a:rPr lang="en-US" sz="3400" dirty="0">
                  <a:solidFill>
                    <a:srgbClr val="FFFFFF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psiquiatria</a:t>
              </a:r>
              <a:endParaRPr dirty="0"/>
            </a:p>
          </p:txBody>
        </p:sp>
        <p:pic>
          <p:nvPicPr>
            <p:cNvPr id="6" name="Google Shape;147;g1f59b309180_0_11" descr="Imagem">
              <a:extLst>
                <a:ext uri="{FF2B5EF4-FFF2-40B4-BE49-F238E27FC236}">
                  <a16:creationId xmlns:a16="http://schemas.microsoft.com/office/drawing/2014/main" id="{5776F86F-9B96-E61E-D5DB-B62EFA91D521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3926483" y="5645483"/>
              <a:ext cx="879924" cy="87993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Google Shape;149;g1f59b309180_0_11">
              <a:extLst>
                <a:ext uri="{FF2B5EF4-FFF2-40B4-BE49-F238E27FC236}">
                  <a16:creationId xmlns:a16="http://schemas.microsoft.com/office/drawing/2014/main" id="{417B4861-6D52-A379-8F9D-83C9C956E865}"/>
                </a:ext>
              </a:extLst>
            </p:cNvPr>
            <p:cNvSpPr txBox="1"/>
            <p:nvPr/>
          </p:nvSpPr>
          <p:spPr>
            <a:xfrm>
              <a:off x="15007407" y="7087820"/>
              <a:ext cx="3271800" cy="199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400"/>
                <a:buFont typeface="Helvetica Neue Light"/>
                <a:buNone/>
              </a:pPr>
              <a:endParaRPr dirty="0"/>
            </a:p>
          </p:txBody>
        </p:sp>
      </p:grpSp>
      <p:grpSp>
        <p:nvGrpSpPr>
          <p:cNvPr id="8" name="Google Shape;145;g1f59b309180_0_11">
            <a:extLst>
              <a:ext uri="{FF2B5EF4-FFF2-40B4-BE49-F238E27FC236}">
                <a16:creationId xmlns:a16="http://schemas.microsoft.com/office/drawing/2014/main" id="{3C42BFE7-7EC4-8B45-DBE3-E2B1BD05D8A0}"/>
              </a:ext>
            </a:extLst>
          </p:cNvPr>
          <p:cNvGrpSpPr/>
          <p:nvPr/>
        </p:nvGrpSpPr>
        <p:grpSpPr>
          <a:xfrm>
            <a:off x="16492996" y="9546039"/>
            <a:ext cx="6296380" cy="2224666"/>
            <a:chOff x="13926483" y="5645483"/>
            <a:chExt cx="5130634" cy="1641762"/>
          </a:xfrm>
        </p:grpSpPr>
        <p:sp>
          <p:nvSpPr>
            <p:cNvPr id="9" name="Google Shape;146;g1f59b309180_0_11">
              <a:extLst>
                <a:ext uri="{FF2B5EF4-FFF2-40B4-BE49-F238E27FC236}">
                  <a16:creationId xmlns:a16="http://schemas.microsoft.com/office/drawing/2014/main" id="{AC617676-35FE-1C9D-AAC2-06072E64CBBF}"/>
                </a:ext>
              </a:extLst>
            </p:cNvPr>
            <p:cNvSpPr txBox="1"/>
            <p:nvPr/>
          </p:nvSpPr>
          <p:spPr>
            <a:xfrm>
              <a:off x="15007417" y="5842011"/>
              <a:ext cx="4049700" cy="34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400"/>
                <a:buFont typeface="Helvetica Neue Light"/>
                <a:buNone/>
              </a:pPr>
              <a:r>
                <a:rPr lang="en-US" sz="3400" b="0" i="0" u="none" strike="noStrike" cap="none" dirty="0">
                  <a:solidFill>
                    <a:srgbClr val="FFFFFF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rPr>
                <a:t>@andressatripiana</a:t>
              </a:r>
              <a:endParaRPr dirty="0"/>
            </a:p>
          </p:txBody>
        </p:sp>
        <p:pic>
          <p:nvPicPr>
            <p:cNvPr id="10" name="Google Shape;147;g1f59b309180_0_11" descr="Imagem">
              <a:extLst>
                <a:ext uri="{FF2B5EF4-FFF2-40B4-BE49-F238E27FC236}">
                  <a16:creationId xmlns:a16="http://schemas.microsoft.com/office/drawing/2014/main" id="{EC64045A-3E1D-B24E-EB6D-AE63AD0939D4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3926483" y="5645483"/>
              <a:ext cx="879924" cy="87993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Google Shape;149;g1f59b309180_0_11">
              <a:extLst>
                <a:ext uri="{FF2B5EF4-FFF2-40B4-BE49-F238E27FC236}">
                  <a16:creationId xmlns:a16="http://schemas.microsoft.com/office/drawing/2014/main" id="{88162A81-EF99-E15B-4133-5E8EF6871CEC}"/>
                </a:ext>
              </a:extLst>
            </p:cNvPr>
            <p:cNvSpPr txBox="1"/>
            <p:nvPr/>
          </p:nvSpPr>
          <p:spPr>
            <a:xfrm>
              <a:off x="15007407" y="7087820"/>
              <a:ext cx="3271800" cy="199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spAutoFit/>
            </a:bodyPr>
            <a:lstStyle/>
            <a:p>
              <a:pPr marL="0" marR="0" lvl="0" indent="0" algn="l" rtl="0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400"/>
                <a:buFont typeface="Helvetica Neue Light"/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f59b309180_0_77"/>
          <p:cNvSpPr/>
          <p:nvPr/>
        </p:nvSpPr>
        <p:spPr>
          <a:xfrm>
            <a:off x="1070919" y="3132112"/>
            <a:ext cx="22242300" cy="7982400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FFD00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4" name="Google Shape;64;g1f59b309180_0_77"/>
          <p:cNvSpPr/>
          <p:nvPr/>
        </p:nvSpPr>
        <p:spPr>
          <a:xfrm>
            <a:off x="8216489" y="2665808"/>
            <a:ext cx="79509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5" name="Google Shape;65;g1f59b309180_0_77"/>
          <p:cNvSpPr txBox="1"/>
          <p:nvPr/>
        </p:nvSpPr>
        <p:spPr>
          <a:xfrm>
            <a:off x="10890465" y="2739950"/>
            <a:ext cx="2603100" cy="9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0066"/>
              </a:buClr>
              <a:buSzPts val="5400"/>
              <a:buFont typeface="Avenir"/>
              <a:buNone/>
            </a:pPr>
            <a:r>
              <a:rPr lang="en-US" sz="5400" b="1" i="0" u="none" strike="noStrike" cap="none">
                <a:solidFill>
                  <a:srgbClr val="030066"/>
                </a:solidFill>
                <a:latin typeface="Avenir"/>
                <a:ea typeface="Avenir"/>
                <a:cs typeface="Avenir"/>
                <a:sym typeface="Avenir"/>
              </a:rPr>
              <a:t>TÍTULO</a:t>
            </a:r>
            <a:endParaRPr/>
          </a:p>
        </p:txBody>
      </p:sp>
      <p:sp>
        <p:nvSpPr>
          <p:cNvPr id="66" name="Google Shape;66;g1f59b309180_0_77"/>
          <p:cNvSpPr txBox="1"/>
          <p:nvPr/>
        </p:nvSpPr>
        <p:spPr>
          <a:xfrm>
            <a:off x="2800350" y="5105400"/>
            <a:ext cx="19050000" cy="2831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600" b="1" dirty="0">
                <a:solidFill>
                  <a:schemeClr val="lt1"/>
                </a:solidFill>
              </a:rPr>
              <a:t>Saúde Mental na vida da Universidade</a:t>
            </a:r>
            <a:endParaRPr sz="68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02221f0a45_3_28"/>
          <p:cNvSpPr/>
          <p:nvPr/>
        </p:nvSpPr>
        <p:spPr>
          <a:xfrm>
            <a:off x="5094524" y="2665800"/>
            <a:ext cx="136344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3" name="Google Shape;73;g302221f0a45_3_28"/>
          <p:cNvSpPr txBox="1"/>
          <p:nvPr/>
        </p:nvSpPr>
        <p:spPr>
          <a:xfrm>
            <a:off x="898074" y="4196450"/>
            <a:ext cx="22791265" cy="6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800" dirty="0">
                <a:latin typeface="Helvetica Neue"/>
                <a:ea typeface="Helvetica Neue"/>
                <a:cs typeface="Helvetica Neue"/>
                <a:sym typeface="Helvetica Neue"/>
              </a:rPr>
              <a:t>Por que Saúde Mental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800" dirty="0">
                <a:latin typeface="Helvetica Neue"/>
                <a:ea typeface="Helvetica Neue"/>
                <a:cs typeface="Helvetica Neue"/>
                <a:sym typeface="Helvetica Neue"/>
              </a:rPr>
              <a:t>é importante pra você, que está iniciando uma Universidade?</a:t>
            </a:r>
            <a:endParaRPr sz="88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f59b309180_0_6"/>
          <p:cNvSpPr/>
          <p:nvPr/>
        </p:nvSpPr>
        <p:spPr>
          <a:xfrm>
            <a:off x="8216489" y="2665808"/>
            <a:ext cx="79509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AC0BDE79-2A0D-61F3-3C80-4A142D569FEC}"/>
              </a:ext>
            </a:extLst>
          </p:cNvPr>
          <p:cNvSpPr/>
          <p:nvPr/>
        </p:nvSpPr>
        <p:spPr>
          <a:xfrm>
            <a:off x="489097" y="4082902"/>
            <a:ext cx="3848986" cy="31897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dirty="0"/>
              <a:t>Novidades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431EAC26-AE9D-D155-7F11-6AD1CDCE85E9}"/>
              </a:ext>
            </a:extLst>
          </p:cNvPr>
          <p:cNvSpPr/>
          <p:nvPr/>
        </p:nvSpPr>
        <p:spPr>
          <a:xfrm>
            <a:off x="5387102" y="4082902"/>
            <a:ext cx="3848986" cy="31897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dirty="0"/>
              <a:t>Desafios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9511ACBB-E5B2-B4BE-E982-F96D2B708174}"/>
              </a:ext>
            </a:extLst>
          </p:cNvPr>
          <p:cNvSpPr/>
          <p:nvPr/>
        </p:nvSpPr>
        <p:spPr>
          <a:xfrm>
            <a:off x="10267446" y="4082902"/>
            <a:ext cx="3848986" cy="31897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dirty="0"/>
              <a:t>Conflitos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A6464FF4-9CA6-E4D4-1245-C63D9468688A}"/>
              </a:ext>
            </a:extLst>
          </p:cNvPr>
          <p:cNvSpPr/>
          <p:nvPr/>
        </p:nvSpPr>
        <p:spPr>
          <a:xfrm>
            <a:off x="15147790" y="4082902"/>
            <a:ext cx="3848986" cy="31897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dirty="0"/>
              <a:t>Excessos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79ED1410-2358-306D-BB4E-ED73EA825D37}"/>
              </a:ext>
            </a:extLst>
          </p:cNvPr>
          <p:cNvSpPr/>
          <p:nvPr/>
        </p:nvSpPr>
        <p:spPr>
          <a:xfrm>
            <a:off x="20045917" y="4082902"/>
            <a:ext cx="3848986" cy="31897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dirty="0"/>
              <a:t>Estresse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042B5CD7-E418-38DD-FEBA-7C3BF2006635}"/>
              </a:ext>
            </a:extLst>
          </p:cNvPr>
          <p:cNvSpPr/>
          <p:nvPr/>
        </p:nvSpPr>
        <p:spPr>
          <a:xfrm>
            <a:off x="7609368" y="7570782"/>
            <a:ext cx="3848986" cy="318976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dirty="0"/>
              <a:t>Amizades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3530B43E-37A4-2304-B398-E056578E0299}"/>
              </a:ext>
            </a:extLst>
          </p:cNvPr>
          <p:cNvSpPr/>
          <p:nvPr/>
        </p:nvSpPr>
        <p:spPr>
          <a:xfrm>
            <a:off x="12925648" y="7570782"/>
            <a:ext cx="4425650" cy="328501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/>
              <a:t>Conhecimento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>
          <a:extLst>
            <a:ext uri="{FF2B5EF4-FFF2-40B4-BE49-F238E27FC236}">
              <a16:creationId xmlns:a16="http://schemas.microsoft.com/office/drawing/2014/main" id="{A87460D0-FEDE-BA83-3B33-4B31AF0EE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02221f0a45_3_52">
            <a:extLst>
              <a:ext uri="{FF2B5EF4-FFF2-40B4-BE49-F238E27FC236}">
                <a16:creationId xmlns:a16="http://schemas.microsoft.com/office/drawing/2014/main" id="{B111FD32-3EE1-D3F9-D791-82A229768DE7}"/>
              </a:ext>
            </a:extLst>
          </p:cNvPr>
          <p:cNvSpPr/>
          <p:nvPr/>
        </p:nvSpPr>
        <p:spPr>
          <a:xfrm>
            <a:off x="5094524" y="2665800"/>
            <a:ext cx="136344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F07F59C9-E162-37F6-0E78-04F4399F02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7E2826A-71B7-55A9-FF25-33E982C0D519}"/>
              </a:ext>
            </a:extLst>
          </p:cNvPr>
          <p:cNvSpPr txBox="1"/>
          <p:nvPr/>
        </p:nvSpPr>
        <p:spPr>
          <a:xfrm>
            <a:off x="4661209" y="5683537"/>
            <a:ext cx="1380335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/>
              <a:t>"Saúde é um estado de completo bem-estar físico, mental e social, e não apenas a ausência de doença ou enfermidade” </a:t>
            </a:r>
          </a:p>
          <a:p>
            <a:pPr algn="ctr"/>
            <a:r>
              <a:rPr lang="pt-BR" sz="3600" dirty="0"/>
              <a:t>(OMS, 1946)</a:t>
            </a:r>
          </a:p>
        </p:txBody>
      </p:sp>
    </p:spTree>
    <p:extLst>
      <p:ext uri="{BB962C8B-B14F-4D97-AF65-F5344CB8AC3E}">
        <p14:creationId xmlns:p14="http://schemas.microsoft.com/office/powerpoint/2010/main" val="938919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>
          <a:extLst>
            <a:ext uri="{FF2B5EF4-FFF2-40B4-BE49-F238E27FC236}">
              <a16:creationId xmlns:a16="http://schemas.microsoft.com/office/drawing/2014/main" id="{3FE85081-7929-94C6-144C-FC9107B66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02221f0a45_3_52">
            <a:extLst>
              <a:ext uri="{FF2B5EF4-FFF2-40B4-BE49-F238E27FC236}">
                <a16:creationId xmlns:a16="http://schemas.microsoft.com/office/drawing/2014/main" id="{8810B287-21AA-BBFB-1AA2-A7E4FFC5FCEB}"/>
              </a:ext>
            </a:extLst>
          </p:cNvPr>
          <p:cNvSpPr/>
          <p:nvPr/>
        </p:nvSpPr>
        <p:spPr>
          <a:xfrm>
            <a:off x="5094524" y="2665800"/>
            <a:ext cx="136344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6DBFDB0E-52B5-71C3-40D9-746B3F94F4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EEE82C2-A1E4-2ED9-FB7E-DE9C3BE7EF9A}"/>
              </a:ext>
            </a:extLst>
          </p:cNvPr>
          <p:cNvSpPr txBox="1"/>
          <p:nvPr/>
        </p:nvSpPr>
        <p:spPr>
          <a:xfrm>
            <a:off x="4638907" y="4509973"/>
            <a:ext cx="1380335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/>
              <a:t>Saúde define-se em um </a:t>
            </a:r>
            <a:r>
              <a:rPr lang="pt-BR" sz="3600" b="1" dirty="0"/>
              <a:t>processo</a:t>
            </a:r>
            <a:r>
              <a:rPr lang="pt-BR" sz="3600" dirty="0"/>
              <a:t> contínuo e multidimensional, influenciado por fatores biológicos, psicológicos, sociais e ambientais. (Jürgen Habermas)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6EA468E-B933-7A0C-0402-DD1FB3E1F7F5}"/>
              </a:ext>
            </a:extLst>
          </p:cNvPr>
          <p:cNvSpPr txBox="1"/>
          <p:nvPr/>
        </p:nvSpPr>
        <p:spPr>
          <a:xfrm>
            <a:off x="4638906" y="7451702"/>
            <a:ext cx="1380335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600" dirty="0"/>
              <a:t>“Saúde seria um </a:t>
            </a:r>
            <a:r>
              <a:rPr lang="pt-BR" sz="3600" b="1" dirty="0"/>
              <a:t>recurso</a:t>
            </a:r>
            <a:r>
              <a:rPr lang="pt-BR" sz="3600" dirty="0"/>
              <a:t> para a vida cotidiana; não um objetivo de vida. Saúde seria um conceito positivo que enfatiza os recursos sociais e pessoais, assim como as capacidades físicas. ” </a:t>
            </a:r>
          </a:p>
          <a:p>
            <a:pPr algn="ctr"/>
            <a:r>
              <a:rPr lang="pt-BR" sz="3600" dirty="0"/>
              <a:t>(Carta de Ottawa (1986))</a:t>
            </a:r>
          </a:p>
        </p:txBody>
      </p:sp>
    </p:spTree>
    <p:extLst>
      <p:ext uri="{BB962C8B-B14F-4D97-AF65-F5344CB8AC3E}">
        <p14:creationId xmlns:p14="http://schemas.microsoft.com/office/powerpoint/2010/main" val="166573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02221f0a45_3_52"/>
          <p:cNvSpPr/>
          <p:nvPr/>
        </p:nvSpPr>
        <p:spPr>
          <a:xfrm>
            <a:off x="5094524" y="2665800"/>
            <a:ext cx="136344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0" name="Google Shape;110;g302221f0a45_3_52"/>
          <p:cNvSpPr txBox="1"/>
          <p:nvPr/>
        </p:nvSpPr>
        <p:spPr>
          <a:xfrm>
            <a:off x="1127051" y="4958450"/>
            <a:ext cx="13168812" cy="609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800" dirty="0">
                <a:latin typeface="Helvetica Neue"/>
                <a:ea typeface="Helvetica Neue"/>
                <a:cs typeface="Helvetica Neue"/>
                <a:sym typeface="Helvetica Neue"/>
              </a:rPr>
              <a:t>Saúde mental começa pelo manicômio?</a:t>
            </a:r>
            <a:endParaRPr sz="88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079699B2-C11F-47E2-D7B1-B42774C40FC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258" t="42520" r="10935" b="21924"/>
          <a:stretch/>
        </p:blipFill>
        <p:spPr>
          <a:xfrm>
            <a:off x="16065189" y="4248494"/>
            <a:ext cx="8318811" cy="64467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02221f0a45_3_60"/>
          <p:cNvSpPr/>
          <p:nvPr/>
        </p:nvSpPr>
        <p:spPr>
          <a:xfrm>
            <a:off x="5094524" y="2665800"/>
            <a:ext cx="136344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endParaRPr sz="3000" b="0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7" name="Google Shape;117;g302221f0a45_3_60"/>
          <p:cNvSpPr txBox="1"/>
          <p:nvPr/>
        </p:nvSpPr>
        <p:spPr>
          <a:xfrm>
            <a:off x="2808525" y="4806050"/>
            <a:ext cx="18968400" cy="6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800" dirty="0">
                <a:latin typeface="Helvetica Neue"/>
                <a:ea typeface="Helvetica Neue"/>
                <a:cs typeface="Helvetica Neue"/>
                <a:sym typeface="Helvetica Neue"/>
              </a:rPr>
              <a:t>Ter Saúde Mental é...</a:t>
            </a:r>
            <a:endParaRPr sz="88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02221f0a45_3_67"/>
          <p:cNvSpPr/>
          <p:nvPr/>
        </p:nvSpPr>
        <p:spPr>
          <a:xfrm>
            <a:off x="5094524" y="2665800"/>
            <a:ext cx="13634400" cy="932700"/>
          </a:xfrm>
          <a:prstGeom prst="roundRect">
            <a:avLst>
              <a:gd name="adj" fmla="val 15000"/>
            </a:avLst>
          </a:prstGeom>
          <a:solidFill>
            <a:srgbClr val="FFD00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rPr lang="pt-BR" sz="4800" b="0" i="0" u="none" strike="noStrike" cap="none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Saúde Mental</a:t>
            </a:r>
            <a:endParaRPr sz="4800" b="0" i="0" u="none" strike="noStrike" cap="none" dirty="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4" name="Google Shape;124;g302221f0a45_3_67"/>
          <p:cNvSpPr txBox="1"/>
          <p:nvPr/>
        </p:nvSpPr>
        <p:spPr>
          <a:xfrm>
            <a:off x="2808525" y="4806050"/>
            <a:ext cx="18968400" cy="6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"/>
              <a:tabLst>
                <a:tab pos="457200" algn="l"/>
              </a:tabLst>
            </a:pPr>
            <a:r>
              <a:rPr lang="pt-BR" sz="6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Estar bem consigo mesmo e com os outros.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"/>
              <a:tabLst>
                <a:tab pos="457200" algn="l"/>
              </a:tabLst>
            </a:pPr>
            <a:r>
              <a:rPr lang="pt-BR" sz="6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Aceitar as exigências da vida.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"/>
              <a:tabLst>
                <a:tab pos="457200" algn="l"/>
              </a:tabLst>
            </a:pPr>
            <a:r>
              <a:rPr lang="pt-BR" sz="6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Saber lidar com as emoções.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"/>
              <a:tabLst>
                <a:tab pos="457200" algn="l"/>
              </a:tabLst>
            </a:pPr>
            <a:r>
              <a:rPr lang="pt-BR" sz="6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Reconhecer seus limites e buscar ajuda quando necessário.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6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281</Words>
  <Application>Microsoft Office PowerPoint</Application>
  <PresentationFormat>Personalizar</PresentationFormat>
  <Paragraphs>40</Paragraphs>
  <Slides>16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Aptos</vt:lpstr>
      <vt:lpstr>Wingdings</vt:lpstr>
      <vt:lpstr>Helvetica Neue Light</vt:lpstr>
      <vt:lpstr>Arial</vt:lpstr>
      <vt:lpstr>Helvetica Neue</vt:lpstr>
      <vt:lpstr>Avenir</vt:lpstr>
      <vt:lpstr>White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Andressa Tripiana Barbosa</dc:creator>
  <cp:lastModifiedBy>Tiago Calazans Elias</cp:lastModifiedBy>
  <cp:revision>3</cp:revision>
  <dcterms:modified xsi:type="dcterms:W3CDTF">2025-02-05T10:38:21Z</dcterms:modified>
</cp:coreProperties>
</file>